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sldIdLst>
    <p:sldId id="256" r:id="rId2"/>
    <p:sldId id="269" r:id="rId3"/>
    <p:sldId id="257" r:id="rId4"/>
    <p:sldId id="264" r:id="rId5"/>
    <p:sldId id="265" r:id="rId6"/>
    <p:sldId id="266" r:id="rId7"/>
    <p:sldId id="260" r:id="rId8"/>
    <p:sldId id="267" r:id="rId9"/>
    <p:sldId id="261" r:id="rId10"/>
    <p:sldId id="262" r:id="rId11"/>
    <p:sldId id="263" r:id="rId12"/>
    <p:sldId id="259" r:id="rId13"/>
    <p:sldId id="268" r:id="rId1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754EA3F-3998-4D61-AB19-412A748551F7}" type="datetimeFigureOut">
              <a:rPr lang="hu-HU" smtClean="0"/>
              <a:pPr/>
              <a:t>2013.05.29.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u-HU"/>
          </a:p>
        </p:txBody>
      </p:sp>
      <p:sp>
        <p:nvSpPr>
          <p:cNvPr id="10" name="Téglalap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Téglalap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Téglalap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Egyenes összekötő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Egyenes összekötő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Egyenes összekötő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Téglalap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zis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zis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zis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zis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zis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24B60B8-2A29-4C98-B01A-4C9E0929A10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4EA3F-3998-4D61-AB19-412A748551F7}" type="datetimeFigureOut">
              <a:rPr lang="hu-HU" smtClean="0"/>
              <a:pPr/>
              <a:t>2013.05.29.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60B8-2A29-4C98-B01A-4C9E0929A10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4EA3F-3998-4D61-AB19-412A748551F7}" type="datetimeFigureOut">
              <a:rPr lang="hu-HU" smtClean="0"/>
              <a:pPr/>
              <a:t>2013.05.29.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60B8-2A29-4C98-B01A-4C9E0929A10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Cím és tábláz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áblázat helye 2"/>
          <p:cNvSpPr>
            <a:spLocks noGrp="1"/>
          </p:cNvSpPr>
          <p:nvPr>
            <p:ph type="tbl" idx="1"/>
          </p:nvPr>
        </p:nvSpPr>
        <p:spPr>
          <a:xfrm>
            <a:off x="838200" y="1905000"/>
            <a:ext cx="8007350" cy="4191000"/>
          </a:xfrm>
        </p:spPr>
        <p:txBody>
          <a:bodyPr/>
          <a:lstStyle/>
          <a:p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8382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34290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6937375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07207248-A8B2-4DBB-868B-532A32F013C5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54EA3F-3998-4D61-AB19-412A748551F7}" type="datetimeFigureOut">
              <a:rPr lang="hu-HU" smtClean="0"/>
              <a:pPr/>
              <a:t>2013.05.29.</a:t>
            </a:fld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24B60B8-2A29-4C98-B01A-4C9E0929A10F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754EA3F-3998-4D61-AB19-412A748551F7}" type="datetimeFigureOut">
              <a:rPr lang="hu-HU" smtClean="0"/>
              <a:pPr/>
              <a:t>2013.05.29.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u-HU"/>
          </a:p>
        </p:txBody>
      </p:sp>
      <p:sp>
        <p:nvSpPr>
          <p:cNvPr id="9" name="Téglalap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gyenes összekötő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Egyenes összekötő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Téglalap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zis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zis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zis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zis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zis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gyenes összekötő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24B60B8-2A29-4C98-B01A-4C9E0929A10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4EA3F-3998-4D61-AB19-412A748551F7}" type="datetimeFigureOut">
              <a:rPr lang="hu-HU" smtClean="0"/>
              <a:pPr/>
              <a:t>2013.05.29.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60B8-2A29-4C98-B01A-4C9E0929A10F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4EA3F-3998-4D61-AB19-412A748551F7}" type="datetimeFigureOut">
              <a:rPr lang="hu-HU" smtClean="0"/>
              <a:pPr/>
              <a:t>2013.05.29.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60B8-2A29-4C98-B01A-4C9E0929A10F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2" name="Szöveg hely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4" name="Szöveg hely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6" name="Dátum hely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54EA3F-3998-4D61-AB19-412A748551F7}" type="datetimeFigureOut">
              <a:rPr lang="hu-HU" smtClean="0"/>
              <a:pPr/>
              <a:t>2013.05.29.</a:t>
            </a:fld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24B60B8-2A29-4C98-B01A-4C9E0929A10F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4EA3F-3998-4D61-AB19-412A748551F7}" type="datetimeFigureOut">
              <a:rPr lang="hu-HU" smtClean="0"/>
              <a:pPr/>
              <a:t>2013.05.29.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60B8-2A29-4C98-B01A-4C9E0929A10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Egyenes összekötő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zis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Tartalom helye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1" name="Dátum hely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54EA3F-3998-4D61-AB19-412A748551F7}" type="datetimeFigureOut">
              <a:rPr lang="hu-HU" smtClean="0"/>
              <a:pPr/>
              <a:t>2013.05.29.</a:t>
            </a:fld>
            <a:endParaRPr lang="hu-HU"/>
          </a:p>
        </p:txBody>
      </p:sp>
      <p:sp>
        <p:nvSpPr>
          <p:cNvPr id="22" name="Dia számának hely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24B60B8-2A29-4C98-B01A-4C9E0929A10F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3" name="Élőláb hely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zis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Téglalap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gyenes összekötő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Egyenes összekötő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Egyenes összekötő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átum hely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54EA3F-3998-4D61-AB19-412A748551F7}" type="datetimeFigureOut">
              <a:rPr lang="hu-HU" smtClean="0"/>
              <a:pPr/>
              <a:t>2013.05.29.</a:t>
            </a:fld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24B60B8-2A29-4C98-B01A-4C9E0929A10F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1" name="Élőláb hely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754EA3F-3998-4D61-AB19-412A748551F7}" type="datetimeFigureOut">
              <a:rPr lang="hu-HU" smtClean="0"/>
              <a:pPr/>
              <a:t>2013.05.29.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zis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24B60B8-2A29-4C98-B01A-4C9E0929A10F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Közigazgatási reformok a kormányzás jeles napjai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MPTT éves vándorgyűlése</a:t>
            </a:r>
          </a:p>
          <a:p>
            <a:r>
              <a:rPr lang="hu-HU" dirty="0" smtClean="0"/>
              <a:t>2013. </a:t>
            </a:r>
            <a:r>
              <a:rPr lang="hu-HU" smtClean="0"/>
              <a:t>Május 30-31, </a:t>
            </a:r>
            <a:r>
              <a:rPr lang="hu-HU" dirty="0" smtClean="0"/>
              <a:t>Kolozsvár</a:t>
            </a:r>
          </a:p>
          <a:p>
            <a:r>
              <a:rPr lang="hu-HU" dirty="0" smtClean="0"/>
              <a:t>Pálné Kovács Ilona, PTE BTK Politikai Tanulmányok Tanszék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dirty="0" err="1"/>
              <a:t>Decentralizácó</a:t>
            </a:r>
            <a:r>
              <a:rPr lang="hu-HU" sz="3200" dirty="0"/>
              <a:t> – mint hatékony kormányzási „technológia”, </a:t>
            </a:r>
          </a:p>
        </p:txBody>
      </p:sp>
      <p:sp>
        <p:nvSpPr>
          <p:cNvPr id="6147" name="Rectangle 3"/>
          <p:cNvSpPr>
            <a:spLocks noGrp="1" noRot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u-HU" sz="2800" dirty="0"/>
              <a:t>Új </a:t>
            </a:r>
            <a:r>
              <a:rPr lang="hu-HU" sz="2800" dirty="0" smtClean="0"/>
              <a:t>intézményi közgazdaságtan, </a:t>
            </a:r>
            <a:r>
              <a:rPr lang="hu-HU" sz="2800" dirty="0" err="1" smtClean="0"/>
              <a:t>public</a:t>
            </a:r>
            <a:r>
              <a:rPr lang="hu-HU" sz="2800" dirty="0" smtClean="0"/>
              <a:t> </a:t>
            </a:r>
            <a:r>
              <a:rPr lang="hu-HU" sz="2800" dirty="0" err="1" smtClean="0"/>
              <a:t>choice</a:t>
            </a:r>
            <a:r>
              <a:rPr lang="hu-HU" sz="2800" smtClean="0"/>
              <a:t>: költség-hatékonysági</a:t>
            </a:r>
            <a:r>
              <a:rPr lang="hu-HU" sz="2800" dirty="0" smtClean="0"/>
              <a:t>, méretgazdaságossági megfontolások (közszolgáltatások, gazdaságfejlesztés): </a:t>
            </a:r>
            <a:r>
              <a:rPr lang="hu-HU" sz="2800" dirty="0"/>
              <a:t>„</a:t>
            </a:r>
            <a:r>
              <a:rPr lang="hu-HU" sz="2800" dirty="0" err="1"/>
              <a:t>governance</a:t>
            </a:r>
            <a:r>
              <a:rPr lang="hu-HU" sz="2800" dirty="0"/>
              <a:t> </a:t>
            </a:r>
            <a:r>
              <a:rPr lang="hu-HU" sz="2800" dirty="0" err="1"/>
              <a:t>matters</a:t>
            </a:r>
            <a:r>
              <a:rPr lang="hu-HU" sz="2800" dirty="0"/>
              <a:t>”,</a:t>
            </a:r>
          </a:p>
          <a:p>
            <a:r>
              <a:rPr lang="hu-HU" sz="2800" dirty="0"/>
              <a:t>Közpolitikai elemzések </a:t>
            </a:r>
            <a:r>
              <a:rPr lang="hu-HU" sz="2800" dirty="0" smtClean="0"/>
              <a:t>tudománya (de nem politikamentes, Stone): </a:t>
            </a:r>
            <a:r>
              <a:rPr lang="hu-HU" sz="2800" dirty="0" err="1" smtClean="0"/>
              <a:t>holizmus</a:t>
            </a:r>
            <a:r>
              <a:rPr lang="hu-HU" sz="2800" dirty="0" smtClean="0"/>
              <a:t>, következmények, hasznosság, demokrácia (Nelson, 2003)</a:t>
            </a:r>
            <a:endParaRPr lang="hu-HU" sz="2800" dirty="0"/>
          </a:p>
          <a:p>
            <a:r>
              <a:rPr lang="hu-HU" sz="2800" dirty="0" smtClean="0"/>
              <a:t>Mérési törekvések</a:t>
            </a:r>
            <a:endParaRPr lang="hu-HU" sz="2800" dirty="0"/>
          </a:p>
          <a:p>
            <a:r>
              <a:rPr lang="hu-HU" sz="2800" dirty="0"/>
              <a:t>Decentralizációs index</a:t>
            </a:r>
          </a:p>
          <a:p>
            <a:endParaRPr lang="hu-HU" sz="2800" dirty="0"/>
          </a:p>
          <a:p>
            <a:endParaRPr lang="hu-HU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3200"/>
              <a:t>Decentralizáció értékelések/előnyök vs. hátrányok</a:t>
            </a:r>
          </a:p>
        </p:txBody>
      </p:sp>
      <p:graphicFrame>
        <p:nvGraphicFramePr>
          <p:cNvPr id="7211" name="Group 43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5334319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1993, Begg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2002, Linder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2004, Barlow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2009, Müller, decentr.index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+Több információ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+Célzottabb policy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+Helyi erőforrások mozgósítása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+Helyi mozgástér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+Jobb alkalmazkodás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+Egészséges verseny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+Helyi választás lehetősége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+Flexibilitás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+Elszámoltathatóság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+Legitimáció, részvétel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+Identitás, bizalom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+Hatékony forrásallokáció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- Méretgazdasá-gosság, infláció, államadósság (</a:t>
                      </a: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Saito, 2011</a:t>
                      </a: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- Méltányosság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- Szakértelem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Korrupció </a:t>
                      </a: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(Treisman, 2007)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800" dirty="0" smtClean="0"/>
              <a:t>OTKA K104649</a:t>
            </a:r>
            <a:br>
              <a:rPr lang="hu-HU" sz="2800" dirty="0" smtClean="0"/>
            </a:br>
            <a:r>
              <a:rPr lang="hu-HU" sz="2800" dirty="0" smtClean="0"/>
              <a:t>(A decentralizáció biztosítékai Magyarországon)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endParaRPr lang="hu-HU" dirty="0" smtClean="0"/>
          </a:p>
          <a:p>
            <a:r>
              <a:rPr lang="hu-HU" dirty="0" smtClean="0"/>
              <a:t>Értékkötöttség: európai kihívás+útfüggőség+ideológiai akcentusok, kormányzati pozíció)- H1. a mintaválasztás és az útfüggőség </a:t>
            </a:r>
            <a:r>
              <a:rPr lang="hu-HU" dirty="0" err="1" smtClean="0"/>
              <a:t>paradoxona</a:t>
            </a:r>
            <a:endParaRPr lang="hu-HU" dirty="0" smtClean="0"/>
          </a:p>
          <a:p>
            <a:r>
              <a:rPr lang="hu-HU" dirty="0" smtClean="0"/>
              <a:t>Szakmai megalapozottság: milyen szempontokat, kik és hogyan érvényesítettek H2. többnyire hiányzott vagy részleges volt</a:t>
            </a:r>
          </a:p>
          <a:p>
            <a:r>
              <a:rPr lang="hu-HU" dirty="0" err="1" smtClean="0"/>
              <a:t>Kontextualitás</a:t>
            </a:r>
            <a:r>
              <a:rPr lang="hu-HU" dirty="0" smtClean="0"/>
              <a:t>: függő (politikai kultúra, kormányzási környezet) és független (térszerkezet, gazdasági-társadalmi</a:t>
            </a:r>
            <a:r>
              <a:rPr lang="hu-HU" smtClean="0"/>
              <a:t>, kulturális </a:t>
            </a:r>
            <a:r>
              <a:rPr lang="hu-HU" dirty="0" smtClean="0"/>
              <a:t>feltételek) változók: H3. a célok inkompatibilitása</a:t>
            </a:r>
          </a:p>
          <a:p>
            <a:r>
              <a:rPr lang="hu-HU" dirty="0" smtClean="0"/>
              <a:t>Reformkapacitás: szervezeti, személyi, eljárási feltételek H4. </a:t>
            </a:r>
            <a:r>
              <a:rPr lang="hu-HU" dirty="0" err="1" smtClean="0"/>
              <a:t>tervezetlenség</a:t>
            </a:r>
            <a:r>
              <a:rPr lang="hu-HU" dirty="0" smtClean="0"/>
              <a:t>, erős ellenállási pontok, nem stabil politikai akarat</a:t>
            </a:r>
            <a:endParaRPr lang="hu-H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 kormányok önszántukból ritkán decentralizálnak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hu-HU" sz="2400" dirty="0" smtClean="0"/>
              <a:t>Azonosítani kell a mozgatóerőket (nem a kormány, nem a pártok, nem a központi szint)</a:t>
            </a:r>
          </a:p>
          <a:p>
            <a:r>
              <a:rPr lang="hu-HU" sz="2400" dirty="0" smtClean="0"/>
              <a:t>Azonosítani kell a vétópontokat (bürokrácia, kliensek, pozícióikban </a:t>
            </a:r>
            <a:r>
              <a:rPr lang="hu-HU" sz="2400" dirty="0" smtClean="0"/>
              <a:t>veszélyeztetettek, </a:t>
            </a:r>
            <a:r>
              <a:rPr lang="hu-HU" sz="2400" dirty="0" err="1" smtClean="0"/>
              <a:t>Knill</a:t>
            </a:r>
            <a:r>
              <a:rPr lang="hu-HU" sz="2400" smtClean="0"/>
              <a:t> 1999)</a:t>
            </a:r>
            <a:endParaRPr lang="hu-HU" sz="2400" dirty="0" smtClean="0"/>
          </a:p>
          <a:p>
            <a:r>
              <a:rPr lang="hu-HU" sz="2400" dirty="0" smtClean="0"/>
              <a:t>Erősíteni a reformkapacitásokat ( tudomány, közpolitika elemző háttér, szervezetbe-folyamatba épített reformok, tanulási képesség)</a:t>
            </a:r>
          </a:p>
          <a:p>
            <a:r>
              <a:rPr lang="hu-HU" sz="2400" dirty="0" smtClean="0"/>
              <a:t>Gyűjteni, értékelni a decentralizáció/centralizáció közvetlen következményeit</a:t>
            </a:r>
          </a:p>
          <a:p>
            <a:r>
              <a:rPr lang="hu-HU" sz="2400" dirty="0" smtClean="0"/>
              <a:t>„Átpolitizálni” a területi reformokat- eladni a polgár számára</a:t>
            </a:r>
          </a:p>
          <a:p>
            <a:pPr algn="ctr">
              <a:buNone/>
            </a:pPr>
            <a:r>
              <a:rPr lang="hu-HU" dirty="0" smtClean="0"/>
              <a:t>Nem csak igazgatástudományi, hanem politikatudományi kihívások, nagy az adósság!</a:t>
            </a:r>
            <a:endParaRPr lang="hu-H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Témaválasztás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/>
              <a:t>A reformok egymásba érnek, nem „jeles napok”</a:t>
            </a:r>
          </a:p>
          <a:p>
            <a:r>
              <a:rPr lang="hu-HU" dirty="0" smtClean="0"/>
              <a:t>Az irány cikk-cakkos</a:t>
            </a:r>
          </a:p>
          <a:p>
            <a:r>
              <a:rPr lang="hu-HU" dirty="0" smtClean="0"/>
              <a:t>Az eredmények értékelése elmarad</a:t>
            </a:r>
          </a:p>
          <a:p>
            <a:r>
              <a:rPr lang="hu-HU" dirty="0" smtClean="0"/>
              <a:t>Minden reform megrázkódtatás a kormányzati rendszer ( s persze az érintettek) számára</a:t>
            </a:r>
          </a:p>
          <a:p>
            <a:r>
              <a:rPr lang="hu-HU" dirty="0" smtClean="0"/>
              <a:t>Értjük-e</a:t>
            </a:r>
            <a:r>
              <a:rPr lang="hu-HU" smtClean="0"/>
              <a:t>, mi, miért történik?</a:t>
            </a:r>
            <a:endParaRPr lang="hu-HU" dirty="0" smtClean="0"/>
          </a:p>
          <a:p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 reformok külső motivációja: a kormányzás számít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/>
              <a:t>Neoliberalizmus- NPM „hagyatéka” a kormányzással szembeni elvárások standardizálása</a:t>
            </a:r>
          </a:p>
          <a:p>
            <a:pPr>
              <a:lnSpc>
                <a:spcPct val="90000"/>
              </a:lnSpc>
            </a:pPr>
            <a:r>
              <a:rPr lang="hu-HU" dirty="0" smtClean="0"/>
              <a:t>A kormányzási modellek, politikai értékek helyett (mellett) a teljesítmény</a:t>
            </a:r>
            <a:r>
              <a:rPr lang="hu-HU" b="1" dirty="0" smtClean="0"/>
              <a:t> </a:t>
            </a:r>
            <a:r>
              <a:rPr lang="hu-HU" dirty="0" smtClean="0"/>
              <a:t>értékelése</a:t>
            </a:r>
          </a:p>
          <a:p>
            <a:pPr>
              <a:lnSpc>
                <a:spcPct val="90000"/>
              </a:lnSpc>
            </a:pPr>
            <a:r>
              <a:rPr lang="hu-HU" dirty="0" smtClean="0"/>
              <a:t>Az ország teljesítménye és kormányzása közötti összefüggés (Világbank-Kaufmann, UN, OECD, </a:t>
            </a:r>
            <a:r>
              <a:rPr lang="hu-HU" dirty="0" err="1" smtClean="0"/>
              <a:t>Bertelsmann</a:t>
            </a:r>
            <a:r>
              <a:rPr lang="hu-HU" dirty="0" smtClean="0"/>
              <a:t>, EU)</a:t>
            </a:r>
          </a:p>
          <a:p>
            <a:pPr>
              <a:lnSpc>
                <a:spcPct val="90000"/>
              </a:lnSpc>
            </a:pPr>
            <a:r>
              <a:rPr lang="hu-HU" dirty="0" smtClean="0"/>
              <a:t>Indikátorok (</a:t>
            </a:r>
            <a:r>
              <a:rPr lang="en-US" dirty="0" smtClean="0">
                <a:cs typeface="Arial" charset="0"/>
              </a:rPr>
              <a:t>&lt;</a:t>
            </a:r>
            <a:r>
              <a:rPr lang="hu-HU" dirty="0" smtClean="0">
                <a:cs typeface="Arial" charset="0"/>
              </a:rPr>
              <a:t>300)</a:t>
            </a:r>
            <a:endParaRPr lang="en-US" dirty="0" smtClean="0">
              <a:cs typeface="Arial" charset="0"/>
            </a:endParaRPr>
          </a:p>
          <a:p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reformok belső motivációi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Rendszerbe épített tanulás, alkalmazkodás (közpolitika tudománya) pl. német, francia, angolszász, skandináv országok</a:t>
            </a:r>
          </a:p>
          <a:p>
            <a:r>
              <a:rPr lang="hu-HU" dirty="0" smtClean="0"/>
              <a:t>Mintakövetés, forrásabszorpció (kelet-közép-európai országok)</a:t>
            </a:r>
          </a:p>
          <a:p>
            <a:r>
              <a:rPr lang="hu-HU" dirty="0" smtClean="0"/>
              <a:t>Belső politikai feszültségek, verseny kezelésének eszköze- mediterrán</a:t>
            </a:r>
          </a:p>
          <a:p>
            <a:pPr algn="ctr">
              <a:buNone/>
            </a:pPr>
            <a:r>
              <a:rPr lang="hu-HU" dirty="0" smtClean="0"/>
              <a:t>Mindenütt  hat a politikai környezet  (szavazatmaximalizálás, népszerűtlenség kerülése, 2007, Levin) 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Reformok típusai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u-HU" dirty="0" smtClean="0"/>
          </a:p>
          <a:p>
            <a:r>
              <a:rPr lang="hu-HU" dirty="0" smtClean="0"/>
              <a:t>Gyökeres, sokkszerű vs. kislépéses (</a:t>
            </a:r>
            <a:r>
              <a:rPr lang="hu-HU" dirty="0" err="1" smtClean="0"/>
              <a:t>Lindblom</a:t>
            </a:r>
            <a:r>
              <a:rPr lang="hu-HU" dirty="0" smtClean="0"/>
              <a:t>) </a:t>
            </a:r>
            <a:r>
              <a:rPr lang="hu-HU" dirty="0" err="1" smtClean="0"/>
              <a:t>inkrementalista</a:t>
            </a:r>
            <a:endParaRPr lang="hu-HU" dirty="0" smtClean="0"/>
          </a:p>
          <a:p>
            <a:r>
              <a:rPr lang="hu-HU" dirty="0" err="1" smtClean="0"/>
              <a:t>Iniciáló</a:t>
            </a:r>
            <a:r>
              <a:rPr lang="hu-HU" dirty="0" smtClean="0"/>
              <a:t> vs. válaszoló</a:t>
            </a:r>
          </a:p>
          <a:p>
            <a:r>
              <a:rPr lang="hu-HU" dirty="0" smtClean="0"/>
              <a:t>Totális vs. részleges</a:t>
            </a:r>
          </a:p>
          <a:p>
            <a:r>
              <a:rPr lang="hu-HU" dirty="0" smtClean="0"/>
              <a:t>Funkcionális vs. strukturális</a:t>
            </a:r>
          </a:p>
          <a:p>
            <a:r>
              <a:rPr lang="hu-HU" dirty="0" smtClean="0"/>
              <a:t>Sikeres vs. sikertelen</a:t>
            </a:r>
          </a:p>
          <a:p>
            <a:r>
              <a:rPr lang="hu-HU" dirty="0" err="1" smtClean="0"/>
              <a:t>Bottom</a:t>
            </a:r>
            <a:r>
              <a:rPr lang="hu-HU" dirty="0" smtClean="0"/>
              <a:t> </a:t>
            </a:r>
            <a:r>
              <a:rPr lang="hu-HU" dirty="0" err="1" smtClean="0"/>
              <a:t>up-top</a:t>
            </a:r>
            <a:r>
              <a:rPr lang="hu-HU" dirty="0" smtClean="0"/>
              <a:t> down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Reformok és a tudomány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A tudomány mozgatja, szolgálja, értékeli (nem mindegy, hogy milyen szervezeti, </a:t>
            </a:r>
            <a:r>
              <a:rPr lang="hu-HU" dirty="0" err="1" smtClean="0"/>
              <a:t>szektorális</a:t>
            </a:r>
            <a:r>
              <a:rPr lang="hu-HU" dirty="0" smtClean="0"/>
              <a:t> helyzetből, és „intellektuális modell szerint, Wallace, 2007) </a:t>
            </a:r>
          </a:p>
          <a:p>
            <a:r>
              <a:rPr lang="hu-HU" dirty="0" smtClean="0"/>
              <a:t>A szakmai és politikai szempontok soha nem fedik egymást</a:t>
            </a:r>
          </a:p>
          <a:p>
            <a:r>
              <a:rPr lang="hu-HU" dirty="0" smtClean="0"/>
              <a:t>A tudomány inkább a diagnózissal és ideál tipikus javaslatokkal foglalkozik</a:t>
            </a:r>
          </a:p>
          <a:p>
            <a:r>
              <a:rPr lang="hu-HU" dirty="0" smtClean="0"/>
              <a:t>A politika a célok kijelölésével</a:t>
            </a:r>
          </a:p>
          <a:p>
            <a:r>
              <a:rPr lang="hu-HU" dirty="0" smtClean="0"/>
              <a:t>A folyamat megtervezése elhanyagolt mindkét oldalról (vannak kivételek: pl. Németország, kísérletek Skandináviában, szakirodalmi tételek, de inkább </a:t>
            </a:r>
            <a:r>
              <a:rPr lang="hu-HU" dirty="0" err="1" smtClean="0"/>
              <a:t>public</a:t>
            </a:r>
            <a:r>
              <a:rPr lang="hu-HU" dirty="0" smtClean="0"/>
              <a:t> policy, NPM jellegűek)</a:t>
            </a:r>
            <a:endParaRPr lang="hu-H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800" dirty="0"/>
              <a:t>Decentralizáció és „jó” </a:t>
            </a:r>
            <a:r>
              <a:rPr lang="hu-HU" sz="2800" dirty="0" smtClean="0"/>
              <a:t>kormányzás (decentralizációs reformok)</a:t>
            </a:r>
            <a:endParaRPr lang="hu-HU" sz="2800" dirty="0"/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hu-HU" dirty="0"/>
              <a:t>Decentralizáció közgazdasági elméletei (</a:t>
            </a:r>
            <a:r>
              <a:rPr lang="hu-HU" dirty="0" err="1"/>
              <a:t>Oates</a:t>
            </a:r>
            <a:r>
              <a:rPr lang="hu-HU" dirty="0"/>
              <a:t>, </a:t>
            </a:r>
            <a:r>
              <a:rPr lang="hu-HU" dirty="0" err="1"/>
              <a:t>Tiebout</a:t>
            </a:r>
            <a:r>
              <a:rPr lang="hu-HU" dirty="0"/>
              <a:t>, </a:t>
            </a:r>
            <a:r>
              <a:rPr lang="hu-HU" dirty="0" err="1"/>
              <a:t>spill</a:t>
            </a:r>
            <a:r>
              <a:rPr lang="hu-HU" dirty="0"/>
              <a:t> over, </a:t>
            </a:r>
            <a:r>
              <a:rPr lang="hu-HU" dirty="0" err="1"/>
              <a:t>public</a:t>
            </a:r>
            <a:r>
              <a:rPr lang="hu-HU" dirty="0"/>
              <a:t> </a:t>
            </a:r>
            <a:r>
              <a:rPr lang="hu-HU" dirty="0" err="1"/>
              <a:t>choice</a:t>
            </a:r>
            <a:r>
              <a:rPr lang="hu-HU" dirty="0"/>
              <a:t>, laboratórium föderalizmus, fiskális föd. stb.)</a:t>
            </a:r>
          </a:p>
          <a:p>
            <a:pPr>
              <a:lnSpc>
                <a:spcPct val="80000"/>
              </a:lnSpc>
            </a:pPr>
            <a:r>
              <a:rPr lang="hu-HU" dirty="0" smtClean="0"/>
              <a:t>Később </a:t>
            </a:r>
            <a:r>
              <a:rPr lang="hu-HU" dirty="0"/>
              <a:t>jelenik meg a kritériumok között: </a:t>
            </a:r>
            <a:r>
              <a:rPr lang="hu-HU" dirty="0" err="1" smtClean="0"/>
              <a:t>glokalizáció</a:t>
            </a:r>
            <a:r>
              <a:rPr lang="hu-HU" dirty="0" smtClean="0"/>
              <a:t>, </a:t>
            </a:r>
            <a:r>
              <a:rPr lang="hu-HU" dirty="0"/>
              <a:t>regionalizmus</a:t>
            </a:r>
          </a:p>
          <a:p>
            <a:pPr>
              <a:lnSpc>
                <a:spcPct val="80000"/>
              </a:lnSpc>
            </a:pPr>
            <a:r>
              <a:rPr lang="hu-HU" dirty="0"/>
              <a:t>Gazdasági (teljesítmény, versenyképesség) és demokrácia szempontok együttesen (UN, 2007)</a:t>
            </a:r>
          </a:p>
          <a:p>
            <a:pPr>
              <a:lnSpc>
                <a:spcPct val="80000"/>
              </a:lnSpc>
            </a:pPr>
            <a:r>
              <a:rPr lang="hu-HU" dirty="0"/>
              <a:t>Kevés és ellentmondásos empirikus evidencia (</a:t>
            </a:r>
            <a:r>
              <a:rPr lang="hu-HU" dirty="0" err="1"/>
              <a:t>Saito</a:t>
            </a:r>
            <a:r>
              <a:rPr lang="hu-HU" dirty="0"/>
              <a:t>, 2011)</a:t>
            </a:r>
          </a:p>
          <a:p>
            <a:pPr>
              <a:lnSpc>
                <a:spcPct val="80000"/>
              </a:lnSpc>
            </a:pPr>
            <a:r>
              <a:rPr lang="hu-HU" dirty="0"/>
              <a:t>Mégis </a:t>
            </a:r>
            <a:r>
              <a:rPr lang="hu-HU" dirty="0" smtClean="0"/>
              <a:t>a decentralizáció elsősorban </a:t>
            </a:r>
            <a:r>
              <a:rPr lang="hu-HU" dirty="0"/>
              <a:t>demokrácia (</a:t>
            </a:r>
            <a:r>
              <a:rPr lang="hu-HU" dirty="0" smtClean="0"/>
              <a:t>hatalommegosztási, legitimációs) </a:t>
            </a:r>
            <a:r>
              <a:rPr lang="hu-HU" dirty="0"/>
              <a:t>kritérium (Gold </a:t>
            </a:r>
            <a:r>
              <a:rPr lang="hu-HU" dirty="0" err="1"/>
              <a:t>Report</a:t>
            </a:r>
            <a:r>
              <a:rPr lang="hu-HU" dirty="0"/>
              <a:t>, 2008, UN </a:t>
            </a:r>
            <a:r>
              <a:rPr lang="hu-HU" sz="1800" dirty="0" err="1"/>
              <a:t>Habitat</a:t>
            </a:r>
            <a:r>
              <a:rPr lang="hu-HU" sz="1800" dirty="0"/>
              <a:t>, 2007</a:t>
            </a:r>
            <a:r>
              <a:rPr lang="hu-HU" sz="2800" dirty="0"/>
              <a:t>)</a:t>
            </a:r>
          </a:p>
          <a:p>
            <a:pPr>
              <a:lnSpc>
                <a:spcPct val="80000"/>
              </a:lnSpc>
            </a:pPr>
            <a:endParaRPr lang="hu-H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Területi reformok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/>
              <a:t>Divatos, ahogy a közpolitikákat az időbeliség után/mellett a tér egyre inkább áthatja- </a:t>
            </a:r>
            <a:r>
              <a:rPr lang="hu-HU" dirty="0" err="1" smtClean="0"/>
              <a:t>place-</a:t>
            </a:r>
            <a:r>
              <a:rPr lang="hu-HU" dirty="0" smtClean="0"/>
              <a:t> </a:t>
            </a:r>
            <a:r>
              <a:rPr lang="hu-HU" dirty="0" err="1" smtClean="0"/>
              <a:t>based</a:t>
            </a:r>
            <a:r>
              <a:rPr lang="hu-HU" dirty="0" smtClean="0"/>
              <a:t> policy, </a:t>
            </a:r>
            <a:r>
              <a:rPr lang="hu-HU" dirty="0" err="1" smtClean="0"/>
              <a:t>rescaling</a:t>
            </a:r>
            <a:endParaRPr lang="hu-HU" dirty="0" smtClean="0"/>
          </a:p>
          <a:p>
            <a:r>
              <a:rPr lang="hu-HU" dirty="0" smtClean="0"/>
              <a:t>Jellemzően strukturális (integratív)</a:t>
            </a:r>
          </a:p>
          <a:p>
            <a:r>
              <a:rPr lang="hu-HU" dirty="0" smtClean="0"/>
              <a:t>Jellemzően hatalom újraosztási, decentralizációs célú</a:t>
            </a:r>
          </a:p>
          <a:p>
            <a:r>
              <a:rPr lang="hu-HU" dirty="0" smtClean="0"/>
              <a:t>Egyik legkomplexebb reform-típus, az amúgy is a komplexitással </a:t>
            </a:r>
            <a:r>
              <a:rPr lang="hu-HU" smtClean="0"/>
              <a:t>küzdő közpolitikában</a:t>
            </a:r>
            <a:endParaRPr lang="hu-H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3200" dirty="0" smtClean="0"/>
              <a:t/>
            </a:r>
            <a:br>
              <a:rPr lang="hu-HU" sz="3200" dirty="0" smtClean="0"/>
            </a:br>
            <a:r>
              <a:rPr lang="hu-HU" sz="3200" dirty="0" smtClean="0"/>
              <a:t/>
            </a:r>
            <a:br>
              <a:rPr lang="hu-HU" sz="3200" dirty="0" smtClean="0"/>
            </a:br>
            <a:r>
              <a:rPr lang="hu-HU" sz="2700" dirty="0" smtClean="0"/>
              <a:t>Decentralizáció, mint politikai érték</a:t>
            </a:r>
            <a:br>
              <a:rPr lang="hu-HU" sz="2700" dirty="0" smtClean="0"/>
            </a:br>
            <a:r>
              <a:rPr lang="hu-HU" sz="2700" dirty="0" smtClean="0"/>
              <a:t>Önkormányzati autonómia-felfogások</a:t>
            </a:r>
            <a:br>
              <a:rPr lang="hu-HU" sz="2700" dirty="0" smtClean="0"/>
            </a:br>
            <a:endParaRPr lang="hu-HU" sz="2700" dirty="0"/>
          </a:p>
        </p:txBody>
      </p:sp>
      <p:sp>
        <p:nvSpPr>
          <p:cNvPr id="4099" name="Rectangle 3"/>
          <p:cNvSpPr>
            <a:spLocks noGrp="1" noRot="1" noChangeArrowheads="1"/>
          </p:cNvSpPr>
          <p:nvPr>
            <p:ph sz="quarter" idx="1"/>
          </p:nvPr>
        </p:nvSpPr>
        <p:spPr>
          <a:xfrm>
            <a:off x="838200" y="1905000"/>
            <a:ext cx="3930650" cy="4191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>
                <a:solidFill>
                  <a:srgbClr val="FF3300"/>
                </a:solidFill>
              </a:rPr>
              <a:t>Közösségi gyökerek, helyi felhatalmazás-polgárközelség</a:t>
            </a:r>
          </a:p>
          <a:p>
            <a:pPr>
              <a:lnSpc>
                <a:spcPct val="90000"/>
              </a:lnSpc>
            </a:pPr>
            <a:r>
              <a:rPr lang="hu-HU">
                <a:solidFill>
                  <a:srgbClr val="FF3300"/>
                </a:solidFill>
              </a:rPr>
              <a:t>Demokrácia iskolája</a:t>
            </a:r>
          </a:p>
          <a:p>
            <a:pPr>
              <a:lnSpc>
                <a:spcPct val="90000"/>
              </a:lnSpc>
            </a:pPr>
            <a:r>
              <a:rPr lang="hu-HU">
                <a:solidFill>
                  <a:srgbClr val="FF3300"/>
                </a:solidFill>
              </a:rPr>
              <a:t>Hatalommegosztási dimenzió</a:t>
            </a:r>
          </a:p>
          <a:p>
            <a:pPr>
              <a:lnSpc>
                <a:spcPct val="90000"/>
              </a:lnSpc>
            </a:pPr>
            <a:r>
              <a:rPr lang="hu-HU">
                <a:solidFill>
                  <a:srgbClr val="FF3300"/>
                </a:solidFill>
              </a:rPr>
              <a:t>Többszintű kormányzás</a:t>
            </a:r>
          </a:p>
          <a:p>
            <a:pPr>
              <a:lnSpc>
                <a:spcPct val="90000"/>
              </a:lnSpc>
            </a:pPr>
            <a:r>
              <a:rPr lang="hu-HU">
                <a:solidFill>
                  <a:srgbClr val="FF3300"/>
                </a:solidFill>
              </a:rPr>
              <a:t>Szubszidiaritás, horizontalizmus</a:t>
            </a:r>
          </a:p>
        </p:txBody>
      </p:sp>
      <p:sp>
        <p:nvSpPr>
          <p:cNvPr id="4100" name="Rectangle 4"/>
          <p:cNvSpPr>
            <a:spLocks noGrp="1" noRot="1" noChangeArrowheads="1"/>
          </p:cNvSpPr>
          <p:nvPr>
            <p:ph sz="quarter" idx="2"/>
          </p:nvPr>
        </p:nvSpPr>
        <p:spPr>
          <a:xfrm>
            <a:off x="4914900" y="1905000"/>
            <a:ext cx="3930650" cy="4191000"/>
          </a:xfrm>
        </p:spPr>
        <p:txBody>
          <a:bodyPr/>
          <a:lstStyle/>
          <a:p>
            <a:r>
              <a:rPr lang="hu-HU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Konfliktus konténer/</a:t>
            </a:r>
            <a:r>
              <a:rPr lang="hu-HU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pufferzóna</a:t>
            </a:r>
            <a:endParaRPr lang="hu-HU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hu-HU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„Helyi állam”</a:t>
            </a:r>
          </a:p>
          <a:p>
            <a:r>
              <a:rPr lang="hu-HU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Szolgáltatás-szervező üzem</a:t>
            </a:r>
          </a:p>
          <a:p>
            <a:r>
              <a:rPr lang="hu-HU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Maga a probléma</a:t>
            </a:r>
          </a:p>
          <a:p>
            <a:endParaRPr lang="hu-HU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252</TotalTime>
  <Words>739</Words>
  <Application>Microsoft Office PowerPoint</Application>
  <PresentationFormat>Diavetítés a képernyőre (4:3 oldalarány)</PresentationFormat>
  <Paragraphs>95</Paragraphs>
  <Slides>13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4" baseType="lpstr">
      <vt:lpstr>Loggia</vt:lpstr>
      <vt:lpstr>Közigazgatási reformok a kormányzás jeles napjai</vt:lpstr>
      <vt:lpstr>Témaválasztás</vt:lpstr>
      <vt:lpstr>A reformok külső motivációja: a kormányzás számít</vt:lpstr>
      <vt:lpstr>A reformok belső motivációi</vt:lpstr>
      <vt:lpstr>Reformok típusai</vt:lpstr>
      <vt:lpstr>Reformok és a tudomány</vt:lpstr>
      <vt:lpstr>Decentralizáció és „jó” kormányzás (decentralizációs reformok)</vt:lpstr>
      <vt:lpstr>Területi reformok</vt:lpstr>
      <vt:lpstr>  Decentralizáció, mint politikai érték Önkormányzati autonómia-felfogások </vt:lpstr>
      <vt:lpstr>Decentralizácó – mint hatékony kormányzási „technológia”, </vt:lpstr>
      <vt:lpstr>Decentralizáció értékelések/előnyök vs. hátrányok</vt:lpstr>
      <vt:lpstr>OTKA K104649 (A decentralizáció biztosítékai Magyarországon)</vt:lpstr>
      <vt:lpstr>A kormányok önszántukból ritkán decentralizálnak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Közigazgatási reformok a kormányzás jeles napjai</dc:title>
  <dc:creator>Pálné dr. Kovács Ilona</dc:creator>
  <cp:lastModifiedBy>Pálné dr. Kovács Ilona</cp:lastModifiedBy>
  <cp:revision>46</cp:revision>
  <dcterms:created xsi:type="dcterms:W3CDTF">2013-05-23T11:05:55Z</dcterms:created>
  <dcterms:modified xsi:type="dcterms:W3CDTF">2013-05-29T12:15:56Z</dcterms:modified>
</cp:coreProperties>
</file>